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58" r:id="rId5"/>
    <p:sldId id="269" r:id="rId6"/>
    <p:sldId id="274" r:id="rId7"/>
    <p:sldId id="262" r:id="rId8"/>
    <p:sldId id="264" r:id="rId9"/>
    <p:sldId id="265" r:id="rId10"/>
    <p:sldId id="267" r:id="rId11"/>
    <p:sldId id="268" r:id="rId12"/>
    <p:sldId id="259" r:id="rId13"/>
    <p:sldId id="270" r:id="rId14"/>
    <p:sldId id="271" r:id="rId15"/>
    <p:sldId id="260" r:id="rId16"/>
    <p:sldId id="272" r:id="rId17"/>
    <p:sldId id="261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BC85-A533-43F4-9AE5-E48561FBB6B1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42FF4-3CCB-4CD4-A5A6-D78FD1E08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603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BC85-A533-43F4-9AE5-E48561FBB6B1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42FF4-3CCB-4CD4-A5A6-D78FD1E08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659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BC85-A533-43F4-9AE5-E48561FBB6B1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42FF4-3CCB-4CD4-A5A6-D78FD1E08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834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BC85-A533-43F4-9AE5-E48561FBB6B1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42FF4-3CCB-4CD4-A5A6-D78FD1E08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07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BC85-A533-43F4-9AE5-E48561FBB6B1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42FF4-3CCB-4CD4-A5A6-D78FD1E08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096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BC85-A533-43F4-9AE5-E48561FBB6B1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42FF4-3CCB-4CD4-A5A6-D78FD1E08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42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BC85-A533-43F4-9AE5-E48561FBB6B1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42FF4-3CCB-4CD4-A5A6-D78FD1E08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445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BC85-A533-43F4-9AE5-E48561FBB6B1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42FF4-3CCB-4CD4-A5A6-D78FD1E08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77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BC85-A533-43F4-9AE5-E48561FBB6B1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42FF4-3CCB-4CD4-A5A6-D78FD1E08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955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BC85-A533-43F4-9AE5-E48561FBB6B1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42FF4-3CCB-4CD4-A5A6-D78FD1E08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79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0BC85-A533-43F4-9AE5-E48561FBB6B1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42FF4-3CCB-4CD4-A5A6-D78FD1E08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84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0BC85-A533-43F4-9AE5-E48561FBB6B1}" type="datetimeFigureOut">
              <a:rPr lang="en-US" smtClean="0"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742FF4-3CCB-4CD4-A5A6-D78FD1E08F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228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Mapping Alfalfa </a:t>
            </a:r>
            <a:r>
              <a:rPr lang="en-US" dirty="0" err="1" smtClean="0"/>
              <a:t>Leafcutting</a:t>
            </a:r>
            <a:r>
              <a:rPr lang="en-US" dirty="0" smtClean="0"/>
              <a:t> Bee pollen dispersal across a 2-dimensional landscape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Natalie Boyle</a:t>
            </a:r>
          </a:p>
          <a:p>
            <a:r>
              <a:rPr lang="en-US" dirty="0" smtClean="0"/>
              <a:t>QSME Stat Project</a:t>
            </a:r>
          </a:p>
          <a:p>
            <a:r>
              <a:rPr lang="en-US" dirty="0" smtClean="0"/>
              <a:t>April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5095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Ultimate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aim of my proposed model is to use what we know about ALCB foraging behavior to predict likelihood of picking up the transgene in a landscape setting.</a:t>
            </a:r>
          </a:p>
          <a:p>
            <a:r>
              <a:rPr lang="en-US" dirty="0" smtClean="0"/>
              <a:t>Find </a:t>
            </a:r>
            <a:r>
              <a:rPr lang="en-US" dirty="0" smtClean="0"/>
              <a:t>an equation to predict ALCB </a:t>
            </a:r>
            <a:r>
              <a:rPr lang="en-US" dirty="0" smtClean="0"/>
              <a:t>movement</a:t>
            </a:r>
            <a:endParaRPr lang="en-US" dirty="0"/>
          </a:p>
          <a:p>
            <a:pPr lvl="1"/>
            <a:r>
              <a:rPr lang="en-US" dirty="0" smtClean="0"/>
              <a:t>incorporate </a:t>
            </a:r>
            <a:r>
              <a:rPr lang="en-US" dirty="0" smtClean="0"/>
              <a:t>information about the spatial distribution of RR fields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947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know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already have some idea of how P(foraging) changes with distance </a:t>
            </a:r>
            <a:r>
              <a:rPr lang="en-US" dirty="0" smtClean="0"/>
              <a:t>in alfalfa seed fields: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3768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37338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Bee foraging generally follows a negative exponential </a:t>
            </a:r>
            <a:r>
              <a:rPr lang="en-US" dirty="0" smtClean="0"/>
              <a:t>function.  This graph was created with honey bee data.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As distance from point of origin increases, P(foraging) decreases.</a:t>
            </a:r>
          </a:p>
          <a:p>
            <a:pPr marL="0" indent="0">
              <a:buNone/>
            </a:pPr>
            <a:r>
              <a:rPr lang="en-US" dirty="0" smtClean="0"/>
              <a:t>(Figure from </a:t>
            </a:r>
            <a:r>
              <a:rPr lang="en-US" dirty="0" err="1" smtClean="0"/>
              <a:t>Hagler</a:t>
            </a:r>
            <a:r>
              <a:rPr lang="en-US" dirty="0" smtClean="0"/>
              <a:t> et al 2011)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04800"/>
            <a:ext cx="5236262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4703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600200"/>
            <a:ext cx="7620953" cy="544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708"/>
            <a:ext cx="2971800" cy="355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8836" y="228600"/>
            <a:ext cx="6019800" cy="1143000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/>
              <a:t>From St. </a:t>
            </a:r>
            <a:r>
              <a:rPr lang="en-US" sz="2800" dirty="0" err="1" smtClean="0"/>
              <a:t>Amand</a:t>
            </a:r>
            <a:r>
              <a:rPr lang="en-US" sz="2800" dirty="0" smtClean="0"/>
              <a:t> et al (2000)… He used different methods to map pollen movement in alfalfa by looking for specific markers </a:t>
            </a:r>
            <a:r>
              <a:rPr lang="en-US" sz="2800" dirty="0" smtClean="0"/>
              <a:t>harvested alfalfa seed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79294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3047999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I would like to be able to detect the likelihood that ALCB is foraging in one field over another.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 this example, there would be a higher probability that the transgene came from the RR field in the NW corner over the field on the east side of the conventional plot.</a:t>
            </a:r>
          </a:p>
        </p:txBody>
      </p:sp>
      <p:sp>
        <p:nvSpPr>
          <p:cNvPr id="4" name="Rectangle 3"/>
          <p:cNvSpPr/>
          <p:nvPr/>
        </p:nvSpPr>
        <p:spPr>
          <a:xfrm>
            <a:off x="3200399" y="2036618"/>
            <a:ext cx="5715000" cy="441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07325" y="2036618"/>
            <a:ext cx="1593273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349584" y="5365173"/>
            <a:ext cx="1593273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324600" y="3332018"/>
            <a:ext cx="796636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211291" y="4831773"/>
            <a:ext cx="796636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211291" y="4913807"/>
            <a:ext cx="1101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359725" y="2118652"/>
            <a:ext cx="1101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345380" y="3351707"/>
            <a:ext cx="1101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526227" y="5689662"/>
            <a:ext cx="1416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RR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200399" y="4074330"/>
            <a:ext cx="907474" cy="120881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Conv.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308272" y="2303318"/>
            <a:ext cx="1454728" cy="237541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Conv.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291444" y="2874818"/>
            <a:ext cx="1489365" cy="23044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Conv.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837707" y="5713907"/>
            <a:ext cx="907474" cy="7423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Conv.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036126" y="3332018"/>
            <a:ext cx="145474" cy="159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648200" y="2971800"/>
            <a:ext cx="881496" cy="85882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4365046" y="2697933"/>
            <a:ext cx="1487633" cy="142717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3976260" y="2303318"/>
            <a:ext cx="2258282" cy="224147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654136" y="1905000"/>
            <a:ext cx="2975264" cy="29718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5" idx="4"/>
          </p:cNvCxnSpPr>
          <p:nvPr/>
        </p:nvCxnSpPr>
        <p:spPr>
          <a:xfrm flipH="1" flipV="1">
            <a:off x="4648200" y="2570018"/>
            <a:ext cx="460663" cy="92100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5" idx="4"/>
            <a:endCxn id="16" idx="1"/>
          </p:cNvCxnSpPr>
          <p:nvPr/>
        </p:nvCxnSpPr>
        <p:spPr>
          <a:xfrm>
            <a:off x="5108863" y="3491026"/>
            <a:ext cx="1236517" cy="4534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291444" y="342405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12%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4800598" y="344137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80%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3910443" y="339892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6%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3604310" y="3398921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930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Because this work will be performed in an upcoming field season, I will need to simulate data based on what we know about ALCB foraging behavior to develop/test the model.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5219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Temporal variation in foraging distance</a:t>
            </a:r>
          </a:p>
          <a:p>
            <a:pPr lvl="1"/>
            <a:r>
              <a:rPr lang="en-US" dirty="0" smtClean="0"/>
              <a:t>ALCB will likely move further away from their domicile over time as local resources become depleted</a:t>
            </a:r>
          </a:p>
          <a:p>
            <a:r>
              <a:rPr lang="en-US" dirty="0" smtClean="0"/>
              <a:t>Directional bias in foraging?</a:t>
            </a:r>
          </a:p>
          <a:p>
            <a:pPr lvl="1"/>
            <a:r>
              <a:rPr lang="en-US" dirty="0" smtClean="0"/>
              <a:t>Bees may not be equally likely to forage in all directions, given the structure of the domiciles.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problems: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4699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Developing a likelihood model in 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Negative exponential function</a:t>
            </a:r>
          </a:p>
          <a:p>
            <a:r>
              <a:rPr lang="en-US" dirty="0" smtClean="0"/>
              <a:t>Binomial distribution in which P(foraging) will be assessed by presence/absence of RR gene</a:t>
            </a:r>
          </a:p>
          <a:p>
            <a:r>
              <a:rPr lang="en-US" dirty="0" smtClean="0"/>
              <a:t>Simulate data</a:t>
            </a:r>
          </a:p>
          <a:p>
            <a:r>
              <a:rPr lang="en-US" dirty="0" smtClean="0"/>
              <a:t>Develop likelihood test based on simulated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6319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Thanks!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52600"/>
            <a:ext cx="7016262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830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Deregulation of </a:t>
            </a:r>
            <a:r>
              <a:rPr lang="en-US" dirty="0" err="1" smtClean="0"/>
              <a:t>RoundUp</a:t>
            </a:r>
            <a:r>
              <a:rPr lang="en-US" dirty="0" smtClean="0"/>
              <a:t> Ready alfalfa and 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RoundUp</a:t>
            </a:r>
            <a:r>
              <a:rPr lang="en-US" dirty="0" smtClean="0"/>
              <a:t> Ready has become the first open pollinated perennial crop to be deregulated by the USDA</a:t>
            </a:r>
          </a:p>
          <a:p>
            <a:r>
              <a:rPr lang="en-US" dirty="0" smtClean="0"/>
              <a:t>Its reliance on insect pollinators for seed production makes gene flow between genetically engineered (GE) and GE-sensitive crops a potential risk for growers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20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Deregulation of </a:t>
            </a:r>
            <a:r>
              <a:rPr lang="en-US" dirty="0" err="1"/>
              <a:t>RoundUp</a:t>
            </a:r>
            <a:r>
              <a:rPr lang="en-US" dirty="0"/>
              <a:t> Ready alfalfa and implications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 want to be able to recommend pollinator management practices for domicile spacing in the field to minimize any risk of transgene movement to </a:t>
            </a:r>
            <a:r>
              <a:rPr lang="en-US" dirty="0" err="1" smtClean="0"/>
              <a:t>nontarget</a:t>
            </a:r>
            <a:r>
              <a:rPr lang="en-US" dirty="0" smtClean="0"/>
              <a:t> fields</a:t>
            </a:r>
          </a:p>
          <a:p>
            <a:r>
              <a:rPr lang="en-US" dirty="0" smtClean="0"/>
              <a:t>To do so, we must then characterize pollinator movement in a spatial setting.</a:t>
            </a:r>
          </a:p>
          <a:p>
            <a:r>
              <a:rPr lang="en-US" dirty="0" smtClean="0"/>
              <a:t>Different types of pollinators are used on alfalfa, but this model is designed to incorporate behavior of only the alfalfa </a:t>
            </a:r>
            <a:r>
              <a:rPr lang="en-US" dirty="0" err="1" smtClean="0"/>
              <a:t>leafcutting</a:t>
            </a:r>
            <a:r>
              <a:rPr lang="en-US" dirty="0" smtClean="0"/>
              <a:t> bee (ALCB), </a:t>
            </a:r>
            <a:r>
              <a:rPr lang="en-US" i="1" dirty="0" err="1" smtClean="0"/>
              <a:t>Megachile</a:t>
            </a:r>
            <a:r>
              <a:rPr lang="en-US" i="1" dirty="0" smtClean="0"/>
              <a:t> </a:t>
            </a:r>
            <a:r>
              <a:rPr lang="en-US" i="1" dirty="0" err="1" smtClean="0"/>
              <a:t>rotundata</a:t>
            </a:r>
            <a:r>
              <a:rPr lang="en-US" i="1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591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Alfalfa </a:t>
            </a:r>
            <a:r>
              <a:rPr lang="en-US" dirty="0" err="1" smtClean="0"/>
              <a:t>leafcutting</a:t>
            </a:r>
            <a:r>
              <a:rPr lang="en-US" dirty="0" smtClean="0"/>
              <a:t> bee (ALCB)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Used heavily in alfalfa seed pollination due to a more efficient tripping mechanism of the alfalfa blossom over the honey bee</a:t>
            </a:r>
          </a:p>
          <a:p>
            <a:r>
              <a:rPr lang="en-US" dirty="0" smtClean="0"/>
              <a:t>Solitary bees are managed by alfalfa growers and imported from suppliers in Canada every spring</a:t>
            </a:r>
          </a:p>
          <a:p>
            <a:r>
              <a:rPr lang="en-US" dirty="0" smtClean="0"/>
              <a:t>They nest in wood or </a:t>
            </a:r>
            <a:r>
              <a:rPr lang="en-US" dirty="0" err="1" smtClean="0"/>
              <a:t>styrofoam</a:t>
            </a:r>
            <a:r>
              <a:rPr lang="en-US" dirty="0" smtClean="0"/>
              <a:t> bee boards that are housed within domiciles that sit in alfalfa fields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797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nboyle\Documents\Fall 2012\Personal\poster Images\fluorescent bee board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2406" y="203511"/>
            <a:ext cx="5326958" cy="300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nboyle\Documents\Fall 2012\Personal\poster Images\beeboard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527425"/>
            <a:ext cx="40640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nboyle\Documents\Fall 2012\Personal\poster Images\mrotundat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657600"/>
            <a:ext cx="2655348" cy="3028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18" y="152400"/>
            <a:ext cx="3304309" cy="2478232"/>
          </a:xfrm>
          <a:prstGeom prst="rect">
            <a:avLst/>
          </a:prstGeom>
          <a:effectLst/>
        </p:spPr>
      </p:pic>
      <p:sp>
        <p:nvSpPr>
          <p:cNvPr id="8" name="TextBox 7"/>
          <p:cNvSpPr txBox="1"/>
          <p:nvPr/>
        </p:nvSpPr>
        <p:spPr>
          <a:xfrm>
            <a:off x="207818" y="2630632"/>
            <a:ext cx="36896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Alfalfa seed field</a:t>
            </a:r>
          </a:p>
          <a:p>
            <a:endParaRPr lang="en-US" dirty="0"/>
          </a:p>
          <a:p>
            <a:r>
              <a:rPr lang="en-US" dirty="0" smtClean="0"/>
              <a:t>ALCB boards housed within domiciles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92600" y="3158093"/>
            <a:ext cx="2575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ALCB domicile in the field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05400" y="4267200"/>
            <a:ext cx="106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ALCB on an alfalfa blossom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016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out ‘trap’ </a:t>
            </a:r>
            <a:r>
              <a:rPr lang="en-US" dirty="0" err="1" smtClean="0"/>
              <a:t>styrofoam</a:t>
            </a:r>
            <a:r>
              <a:rPr lang="en-US" dirty="0" smtClean="0"/>
              <a:t> nesting blocks in multiple </a:t>
            </a:r>
            <a:r>
              <a:rPr lang="en-US" dirty="0" smtClean="0"/>
              <a:t>domicile</a:t>
            </a:r>
            <a:r>
              <a:rPr lang="en-US" dirty="0" smtClean="0"/>
              <a:t>s </a:t>
            </a:r>
            <a:r>
              <a:rPr lang="en-US" dirty="0" smtClean="0"/>
              <a:t>across the </a:t>
            </a:r>
            <a:r>
              <a:rPr lang="en-US" dirty="0" err="1" smtClean="0"/>
              <a:t>Touchet</a:t>
            </a:r>
            <a:r>
              <a:rPr lang="en-US" dirty="0" smtClean="0"/>
              <a:t> Valley of Washington (near Tri-Cities) at the start of the pollination season</a:t>
            </a:r>
          </a:p>
          <a:p>
            <a:r>
              <a:rPr lang="en-US" dirty="0" smtClean="0"/>
              <a:t>Bring </a:t>
            </a:r>
            <a:r>
              <a:rPr lang="en-US" dirty="0" err="1" smtClean="0"/>
              <a:t>styrofoam</a:t>
            </a:r>
            <a:r>
              <a:rPr lang="en-US" dirty="0" smtClean="0"/>
              <a:t> blocks back to the lab on a weekly basis and test for RR gene in the collected pollen.</a:t>
            </a:r>
          </a:p>
        </p:txBody>
      </p:sp>
    </p:spTree>
    <p:extLst>
      <p:ext uri="{BB962C8B-B14F-4D97-AF65-F5344CB8AC3E}">
        <p14:creationId xmlns:p14="http://schemas.microsoft.com/office/powerpoint/2010/main" val="621489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We already know the composition of the agricultural landscape within the </a:t>
            </a:r>
            <a:r>
              <a:rPr lang="en-US" dirty="0" err="1"/>
              <a:t>Touchet</a:t>
            </a:r>
            <a:r>
              <a:rPr lang="en-US" dirty="0"/>
              <a:t> valley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743199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		EX:</a:t>
            </a:r>
          </a:p>
          <a:p>
            <a:pPr marL="0" indent="0">
              <a:buNone/>
            </a:pPr>
            <a:r>
              <a:rPr lang="en-US" sz="2000" dirty="0" smtClean="0"/>
              <a:t>Let’s assume boxes are the alfalfa fields located in the </a:t>
            </a:r>
            <a:r>
              <a:rPr lang="en-US" sz="2000" dirty="0" err="1" smtClean="0"/>
              <a:t>Touchet</a:t>
            </a:r>
            <a:r>
              <a:rPr lang="en-US" sz="2000" dirty="0" smtClean="0"/>
              <a:t> Valley</a:t>
            </a:r>
          </a:p>
          <a:p>
            <a:pPr marL="0" indent="0">
              <a:buNone/>
            </a:pPr>
            <a:endParaRPr lang="en-US" sz="2000" b="1" dirty="0" smtClean="0"/>
          </a:p>
          <a:p>
            <a:pPr marL="0" indent="0">
              <a:buNone/>
            </a:pPr>
            <a:r>
              <a:rPr lang="en-US" sz="2000" b="1" dirty="0" smtClean="0"/>
              <a:t>RR = </a:t>
            </a:r>
            <a:r>
              <a:rPr lang="en-US" sz="2000" b="1" dirty="0" err="1" smtClean="0"/>
              <a:t>RoundUp</a:t>
            </a:r>
            <a:r>
              <a:rPr lang="en-US" sz="2000" b="1" dirty="0" smtClean="0"/>
              <a:t> Ready</a:t>
            </a:r>
          </a:p>
          <a:p>
            <a:pPr marL="0" indent="0">
              <a:buNone/>
            </a:pPr>
            <a:r>
              <a:rPr lang="en-US" sz="2000" b="1" dirty="0" smtClean="0"/>
              <a:t>Conv. = conventional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3200399" y="2036618"/>
            <a:ext cx="5715000" cy="441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07325" y="2036618"/>
            <a:ext cx="1593273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349584" y="5365173"/>
            <a:ext cx="1593273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324600" y="3332018"/>
            <a:ext cx="796636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211291" y="4831773"/>
            <a:ext cx="796636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211291" y="4913807"/>
            <a:ext cx="1101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359725" y="2118652"/>
            <a:ext cx="1101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345380" y="3351707"/>
            <a:ext cx="1101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526227" y="5689662"/>
            <a:ext cx="1416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RR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200399" y="4074330"/>
            <a:ext cx="907474" cy="120881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Conv.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308272" y="2303318"/>
            <a:ext cx="1454728" cy="237541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Conv.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291444" y="2874818"/>
            <a:ext cx="1489365" cy="23044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Conv.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837707" y="5713907"/>
            <a:ext cx="907474" cy="7423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Conv.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8393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743199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Say we were to sample pollen from a domicile located in this alfalfa field and picked up the RR gene in pollen.</a:t>
            </a:r>
          </a:p>
        </p:txBody>
      </p:sp>
      <p:sp>
        <p:nvSpPr>
          <p:cNvPr id="4" name="Rectangle 3"/>
          <p:cNvSpPr/>
          <p:nvPr/>
        </p:nvSpPr>
        <p:spPr>
          <a:xfrm>
            <a:off x="3200399" y="2036618"/>
            <a:ext cx="5715000" cy="441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07325" y="2036618"/>
            <a:ext cx="1593273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349584" y="5365173"/>
            <a:ext cx="1593273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324600" y="3332018"/>
            <a:ext cx="796636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211291" y="4831773"/>
            <a:ext cx="796636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211291" y="4913807"/>
            <a:ext cx="1101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359725" y="2118652"/>
            <a:ext cx="1101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345380" y="3351707"/>
            <a:ext cx="1101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526227" y="5689662"/>
            <a:ext cx="1416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RR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200399" y="4074330"/>
            <a:ext cx="907474" cy="120881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Conv.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308272" y="2303318"/>
            <a:ext cx="1454728" cy="237541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Conv.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291444" y="2874818"/>
            <a:ext cx="1489365" cy="23044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Conv.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837707" y="5713907"/>
            <a:ext cx="907474" cy="7423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Conv.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036126" y="3332018"/>
            <a:ext cx="145474" cy="159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>
            <a:stCxn id="5" idx="0"/>
          </p:cNvCxnSpPr>
          <p:nvPr/>
        </p:nvCxnSpPr>
        <p:spPr>
          <a:xfrm flipH="1" flipV="1">
            <a:off x="2895600" y="2570018"/>
            <a:ext cx="2213263" cy="76200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556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38957"/>
            <a:ext cx="2743199" cy="53641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We wouldn’t be able to know from the gene which RR field the transgene came from, therefore we would not be able to determine how far ACLB flew to pick up said gene</a:t>
            </a:r>
          </a:p>
        </p:txBody>
      </p:sp>
      <p:sp>
        <p:nvSpPr>
          <p:cNvPr id="4" name="Rectangle 3"/>
          <p:cNvSpPr/>
          <p:nvPr/>
        </p:nvSpPr>
        <p:spPr>
          <a:xfrm>
            <a:off x="3200399" y="2036618"/>
            <a:ext cx="5715000" cy="441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07325" y="2036618"/>
            <a:ext cx="1593273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349584" y="5365173"/>
            <a:ext cx="1593273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324600" y="3332018"/>
            <a:ext cx="796636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211291" y="4831773"/>
            <a:ext cx="796636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211291" y="4913807"/>
            <a:ext cx="1101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359725" y="2118652"/>
            <a:ext cx="1101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345380" y="3351707"/>
            <a:ext cx="1101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526227" y="5689662"/>
            <a:ext cx="1416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RR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200399" y="4074330"/>
            <a:ext cx="907474" cy="120881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Conv.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308272" y="2303318"/>
            <a:ext cx="1454728" cy="237541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Conv.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291444" y="2874818"/>
            <a:ext cx="1489365" cy="23044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Conv.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837707" y="5713907"/>
            <a:ext cx="907474" cy="74231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Conv.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5036126" y="3332018"/>
            <a:ext cx="145474" cy="1590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4461161" y="2570018"/>
            <a:ext cx="647702" cy="92100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5" idx="3"/>
          </p:cNvCxnSpPr>
          <p:nvPr/>
        </p:nvCxnSpPr>
        <p:spPr>
          <a:xfrm>
            <a:off x="5057430" y="3467740"/>
            <a:ext cx="1230798" cy="1462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5" idx="3"/>
          </p:cNvCxnSpPr>
          <p:nvPr/>
        </p:nvCxnSpPr>
        <p:spPr>
          <a:xfrm>
            <a:off x="5057430" y="3467740"/>
            <a:ext cx="2153861" cy="1446067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5" idx="3"/>
          </p:cNvCxnSpPr>
          <p:nvPr/>
        </p:nvCxnSpPr>
        <p:spPr>
          <a:xfrm>
            <a:off x="5057430" y="3467740"/>
            <a:ext cx="1000469" cy="1897433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745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2365</TotalTime>
  <Words>697</Words>
  <Application>Microsoft Office PowerPoint</Application>
  <PresentationFormat>On-screen Show (4:3)</PresentationFormat>
  <Paragraphs>93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Mapping Alfalfa Leafcutting Bee pollen dispersal across a 2-dimensional landscape</vt:lpstr>
      <vt:lpstr>Deregulation of RoundUp Ready alfalfa and implications</vt:lpstr>
      <vt:lpstr>Deregulation of RoundUp Ready alfalfa and implications</vt:lpstr>
      <vt:lpstr>Alfalfa leafcutting bee (ALCB)</vt:lpstr>
      <vt:lpstr>PowerPoint Presentation</vt:lpstr>
      <vt:lpstr>Methods:</vt:lpstr>
      <vt:lpstr>We already know the composition of the agricultural landscape within the Touchet valley</vt:lpstr>
      <vt:lpstr>PowerPoint Presentation</vt:lpstr>
      <vt:lpstr>PowerPoint Presentation</vt:lpstr>
      <vt:lpstr>Ultimate goal</vt:lpstr>
      <vt:lpstr>What we know</vt:lpstr>
      <vt:lpstr>PowerPoint Presentation</vt:lpstr>
      <vt:lpstr>From St. Amand et al (2000)… He used different methods to map pollen movement in alfalfa by looking for specific markers harvested alfalfa seed</vt:lpstr>
      <vt:lpstr>PowerPoint Presentation</vt:lpstr>
      <vt:lpstr>PowerPoint Presentation</vt:lpstr>
      <vt:lpstr>Potential problems:</vt:lpstr>
      <vt:lpstr>Developing a likelihood model in R </vt:lpstr>
      <vt:lpstr>Thanks!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Alfalfa Leafcutting Bee pollen dispersal across a 2-dimensional landscape</dc:title>
  <dc:creator>Natalie Boyle</dc:creator>
  <cp:lastModifiedBy>Natalie Boyle</cp:lastModifiedBy>
  <cp:revision>15</cp:revision>
  <dcterms:created xsi:type="dcterms:W3CDTF">2013-04-09T05:41:09Z</dcterms:created>
  <dcterms:modified xsi:type="dcterms:W3CDTF">2013-04-11T19:11:43Z</dcterms:modified>
</cp:coreProperties>
</file>